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73" r:id="rId4"/>
    <p:sldId id="263" r:id="rId5"/>
    <p:sldId id="272" r:id="rId6"/>
    <p:sldId id="276" r:id="rId7"/>
    <p:sldId id="274" r:id="rId8"/>
    <p:sldId id="275" r:id="rId9"/>
    <p:sldId id="280" r:id="rId10"/>
    <p:sldId id="270" r:id="rId11"/>
    <p:sldId id="269" r:id="rId12"/>
    <p:sldId id="281" r:id="rId13"/>
    <p:sldId id="283" r:id="rId14"/>
    <p:sldId id="284" r:id="rId15"/>
    <p:sldId id="262" r:id="rId16"/>
    <p:sldId id="261" r:id="rId17"/>
    <p:sldId id="260" r:id="rId18"/>
    <p:sldId id="259" r:id="rId19"/>
    <p:sldId id="25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211A-FDD9-4114-8CBB-1E686B953CA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6048-B1B4-4420-93CA-D8EB47E6F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211A-FDD9-4114-8CBB-1E686B953CA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6048-B1B4-4420-93CA-D8EB47E6F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211A-FDD9-4114-8CBB-1E686B953CA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6048-B1B4-4420-93CA-D8EB47E6F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211A-FDD9-4114-8CBB-1E686B953CA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6048-B1B4-4420-93CA-D8EB47E6F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211A-FDD9-4114-8CBB-1E686B953CA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6048-B1B4-4420-93CA-D8EB47E6F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211A-FDD9-4114-8CBB-1E686B953CA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6048-B1B4-4420-93CA-D8EB47E6F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211A-FDD9-4114-8CBB-1E686B953CA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6048-B1B4-4420-93CA-D8EB47E6F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211A-FDD9-4114-8CBB-1E686B953CA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6048-B1B4-4420-93CA-D8EB47E6F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211A-FDD9-4114-8CBB-1E686B953CA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6048-B1B4-4420-93CA-D8EB47E6F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211A-FDD9-4114-8CBB-1E686B953CA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6048-B1B4-4420-93CA-D8EB47E6F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211A-FDD9-4114-8CBB-1E686B953CA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F6048-B1B4-4420-93CA-D8EB47E6F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3211A-FDD9-4114-8CBB-1E686B953CA4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F6048-B1B4-4420-93CA-D8EB47E6F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ages-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Arial Rounded MT Bold" pitchFamily="34" charset="0"/>
              </a:rPr>
              <a:t>Welcome to our class</a:t>
            </a:r>
            <a:endParaRPr lang="en-US" sz="6600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Rewarding (</a:t>
            </a:r>
            <a:r>
              <a:rPr lang="en-US" sz="4800" b="1" dirty="0" err="1" smtClean="0">
                <a:solidFill>
                  <a:srgbClr val="FF0000"/>
                </a:solidFill>
              </a:rPr>
              <a:t>adj</a:t>
            </a:r>
            <a:r>
              <a:rPr lang="en-US" sz="4800" b="1" dirty="0" smtClean="0">
                <a:solidFill>
                  <a:srgbClr val="FF0000"/>
                </a:solidFill>
              </a:rPr>
              <a:t>)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rewar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048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Battle (n)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3313" name="Picture 1" descr="C:\Users\Admin\Desktop\5bab5e49a6e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3048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Tedious (</a:t>
            </a:r>
            <a:r>
              <a:rPr lang="en-US" sz="4800" b="1" dirty="0" err="1" smtClean="0">
                <a:solidFill>
                  <a:srgbClr val="FF0000"/>
                </a:solidFill>
              </a:rPr>
              <a:t>adj</a:t>
            </a:r>
            <a:r>
              <a:rPr lang="en-US" sz="4800" b="1" dirty="0" smtClean="0">
                <a:solidFill>
                  <a:srgbClr val="FF0000"/>
                </a:solidFill>
              </a:rPr>
              <a:t>)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4097" name="Picture 1" descr="C:\Users\Admin\Desktop\Reporting-Tediou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Downside (</a:t>
            </a:r>
            <a:r>
              <a:rPr lang="en-US" sz="4800" b="1" dirty="0" err="1" smtClean="0">
                <a:solidFill>
                  <a:srgbClr val="FF0000"/>
                </a:solidFill>
              </a:rPr>
              <a:t>adj</a:t>
            </a:r>
            <a:r>
              <a:rPr lang="en-US" sz="4800" b="1" dirty="0" smtClean="0">
                <a:solidFill>
                  <a:srgbClr val="FF0000"/>
                </a:solidFill>
              </a:rPr>
              <a:t>)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3" descr="C:\Users\Admin\Desktop\hinh_anh_cac_bac_si_ngu_guc_vi_chong_corona_lam_lay_dong_long_nguoi_6_1_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4419600" cy="5562600"/>
          </a:xfrm>
          <a:prstGeom prst="rect">
            <a:avLst/>
          </a:prstGeom>
          <a:noFill/>
        </p:spPr>
      </p:pic>
      <p:pic>
        <p:nvPicPr>
          <p:cNvPr id="2051" name="Picture 3" descr="C:\Users\Admin\Desktop\war-zone-e15341540333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95400"/>
            <a:ext cx="44958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800px_COLOURBOX99126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2286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Berlin Sans FB Demi" pitchFamily="34" charset="0"/>
              </a:rPr>
              <a:t>Checking vocabulary</a:t>
            </a:r>
            <a:endParaRPr lang="en-US" sz="6600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Task 2.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Match each word with its meaning. </a:t>
            </a:r>
            <a:endParaRPr lang="en-US" sz="3600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066800"/>
          <a:ext cx="8839200" cy="5562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65240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          Words</a:t>
                      </a:r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         Meanings</a:t>
                      </a:r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52404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1. </a:t>
                      </a:r>
                      <a:r>
                        <a:rPr lang="en-US" sz="3200" dirty="0" smtClean="0"/>
                        <a:t>Rewarding (n)</a:t>
                      </a:r>
                      <a:endParaRPr lang="en-US" sz="3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a.</a:t>
                      </a:r>
                      <a:r>
                        <a:rPr lang="en-US" sz="3200" dirty="0" smtClean="0"/>
                        <a:t> A negative aspect</a:t>
                      </a:r>
                      <a:endParaRPr lang="en-US" sz="3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52404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2. </a:t>
                      </a:r>
                      <a:r>
                        <a:rPr lang="en-US" sz="3200" dirty="0" smtClean="0"/>
                        <a:t>Fascinating (</a:t>
                      </a:r>
                      <a:r>
                        <a:rPr lang="en-US" sz="3200" dirty="0" err="1" smtClean="0"/>
                        <a:t>adj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b. </a:t>
                      </a:r>
                      <a:r>
                        <a:rPr lang="en-US" sz="3200" dirty="0" smtClean="0"/>
                        <a:t>Tiresome or boring</a:t>
                      </a:r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5118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3. </a:t>
                      </a:r>
                      <a:r>
                        <a:rPr lang="en-US" sz="3200" dirty="0" smtClean="0"/>
                        <a:t>Battle (n)</a:t>
                      </a:r>
                      <a:endParaRPr lang="en-US" sz="3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c. </a:t>
                      </a:r>
                      <a:r>
                        <a:rPr lang="en-US" sz="3200" dirty="0" smtClean="0"/>
                        <a:t>Making</a:t>
                      </a:r>
                      <a:r>
                        <a:rPr lang="en-US" sz="3200" baseline="0" dirty="0" smtClean="0"/>
                        <a:t> you happy because you think it is useful or important</a:t>
                      </a:r>
                      <a:endParaRPr lang="en-US" sz="3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52404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4. </a:t>
                      </a:r>
                      <a:r>
                        <a:rPr lang="en-US" sz="3200" dirty="0" smtClean="0"/>
                        <a:t>Tedious (</a:t>
                      </a:r>
                      <a:r>
                        <a:rPr lang="en-US" sz="3200" dirty="0" err="1" smtClean="0"/>
                        <a:t>adj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d.</a:t>
                      </a:r>
                      <a:r>
                        <a:rPr lang="en-US" sz="3200" dirty="0" smtClean="0"/>
                        <a:t> A fight or struggle</a:t>
                      </a:r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01796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5. </a:t>
                      </a:r>
                      <a:r>
                        <a:rPr lang="en-US" sz="3200" dirty="0" smtClean="0"/>
                        <a:t>Downside (n)</a:t>
                      </a:r>
                      <a:endParaRPr lang="en-US" sz="3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e. </a:t>
                      </a:r>
                      <a:r>
                        <a:rPr lang="en-US" sz="3200" dirty="0" smtClean="0"/>
                        <a:t>Extremely interesting and engaging</a:t>
                      </a:r>
                      <a:endParaRPr lang="en-US" sz="3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048000" y="1981200"/>
            <a:ext cx="160020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2438400" y="3581400"/>
            <a:ext cx="27432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86000" y="3429000"/>
            <a:ext cx="23622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2476500" y="3009900"/>
            <a:ext cx="243840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1866900" y="3086100"/>
            <a:ext cx="3733800" cy="1676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Task 3.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Listen to an interview about the positive and negative points of the careers of three people. Match the career with each interviewee.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dmin\Desktop\unit-9-hinh-17-ta-12-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2362201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36576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8768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Task 4.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Listen again and decide if the following statements are true (T), false (F), or not given (NG).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Admin\Desktop\unit-9-hinh-18-ta-12-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41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05600" y="1981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4400" y="2743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3733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4724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5715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1148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FF0000"/>
                </a:solidFill>
              </a:rPr>
              <a:t>an interesting job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486400" y="41148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800" y="4495800"/>
            <a:ext cx="45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Task 5. </a:t>
            </a:r>
            <a:r>
              <a:rPr lang="en-US" sz="2400" dirty="0" smtClean="0">
                <a:solidFill>
                  <a:srgbClr val="0070C0"/>
                </a:solidFill>
              </a:rPr>
              <a:t>Work in </a:t>
            </a:r>
            <a:r>
              <a:rPr lang="en-US" sz="2400" dirty="0" smtClean="0">
                <a:solidFill>
                  <a:srgbClr val="0070C0"/>
                </a:solidFill>
              </a:rPr>
              <a:t>pairs</a:t>
            </a:r>
            <a:r>
              <a:rPr lang="en-US" sz="2400" dirty="0" smtClean="0">
                <a:solidFill>
                  <a:srgbClr val="0070C0"/>
                </a:solidFill>
              </a:rPr>
              <a:t>. Choose one of the following 3 jobs to talk about. </a:t>
            </a:r>
            <a:r>
              <a:rPr lang="en-US" sz="2400" dirty="0" smtClean="0">
                <a:solidFill>
                  <a:srgbClr val="0070C0"/>
                </a:solidFill>
              </a:rPr>
              <a:t>Discuss the question “What are the positive and negative points of the job? </a:t>
            </a:r>
          </a:p>
          <a:p>
            <a:pPr marL="457200" indent="-457200"/>
            <a:r>
              <a:rPr lang="en-US" sz="2400" dirty="0" smtClean="0">
                <a:solidFill>
                  <a:srgbClr val="0070C0"/>
                </a:solidFill>
              </a:rPr>
              <a:t>				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581400"/>
            <a:ext cx="8839200" cy="267765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A:</a:t>
            </a:r>
            <a:r>
              <a:rPr lang="en-US" sz="2800" dirty="0" smtClean="0"/>
              <a:t> </a:t>
            </a:r>
            <a:r>
              <a:rPr lang="en-US" sz="2800" dirty="0" smtClean="0"/>
              <a:t>Do you want to become a doctor</a:t>
            </a:r>
            <a:r>
              <a:rPr lang="en-US" sz="2800" dirty="0" smtClean="0"/>
              <a:t>?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/>
              <a:t>Yes, I do. Working as a doctor is a rewarding job because you can cure people and feel happy. What about you?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/>
              <a:t>I don’t think that because a doctor has to work on a night shift and overwork when there are so many patients especially when there is an epidemic.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2667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Sample dialogue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447800"/>
            <a:ext cx="14478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Doctor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1447800"/>
            <a:ext cx="16002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Teacher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1447800"/>
            <a:ext cx="2438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Police officer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1 Unique Ways to Say ‘Thank You’ in an Em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inh-nen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2098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Berlin Sans FB Demi" pitchFamily="34" charset="0"/>
              </a:rPr>
              <a:t>Describe the following pictures and answer the questions</a:t>
            </a:r>
            <a:endParaRPr lang="en-US" sz="4800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wxdgqwzu4dbitfddgoz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47800"/>
            <a:ext cx="4343400" cy="5410201"/>
          </a:xfrm>
          <a:prstGeom prst="rect">
            <a:avLst/>
          </a:prstGeom>
          <a:noFill/>
        </p:spPr>
      </p:pic>
      <p:pic>
        <p:nvPicPr>
          <p:cNvPr id="2054" name="Picture 6" descr="C:\Users\Admin\Desktop\Air-steward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4495800" cy="541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Excited and energetic before the flight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286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Exhausted after travelling and working  for long hours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47800"/>
            <a:ext cx="762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1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447800"/>
            <a:ext cx="762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2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hinh_anh_cac_bac_si_ngu_guc_vi_chong_corona_lam_lay_dong_long_nguoi_6_1_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4572000" cy="556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Exhausted while overworking in an epidemic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Admin\Desktop\nhieu-khoa-san-tai-viet-nam-han-hoan-chao-don-nhung-cong-dan-dau-tien-nam-2020-gi--m------c-tr---n-danh-c-----ng-----n-b----b-----1577845608-558-width960height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95400"/>
            <a:ext cx="4343400" cy="5562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00600" y="1524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Happily </a:t>
            </a:r>
            <a:r>
              <a:rPr lang="en-US" sz="2800" dirty="0" smtClean="0">
                <a:solidFill>
                  <a:srgbClr val="FF0000"/>
                </a:solidFill>
              </a:rPr>
              <a:t>welcome a new -born baby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95400"/>
            <a:ext cx="762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1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1295400"/>
            <a:ext cx="762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2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30f449f348b3a1edf8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419600" cy="5486400"/>
          </a:xfrm>
          <a:prstGeom prst="rect">
            <a:avLst/>
          </a:prstGeom>
          <a:noFill/>
        </p:spPr>
      </p:pic>
      <p:pic>
        <p:nvPicPr>
          <p:cNvPr id="2051" name="Picture 3" descr="C:\Users\Admin\Desktop\thay-park-den-tre-canh-phong-luc-quang-hai-tra-loi-phong-v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71600"/>
            <a:ext cx="4495800" cy="548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Go into battles to get news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2286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Meet and interview famous people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71600"/>
            <a:ext cx="762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1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1371600"/>
            <a:ext cx="762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2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8077200" cy="495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 smtClean="0"/>
              <a:t>What can you infer from the above pictures of careers?</a:t>
            </a:r>
          </a:p>
          <a:p>
            <a:pPr marL="342900" indent="-342900"/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sym typeface="Wingdings" pitchFamily="2" charset="2"/>
              </a:rPr>
              <a:t>Every career has its positive and negative points.</a:t>
            </a:r>
            <a:endParaRPr lang="en-US" sz="2800" dirty="0" smtClean="0">
              <a:solidFill>
                <a:srgbClr val="0070C0"/>
              </a:solidFill>
            </a:endParaRP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838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       </a:t>
            </a:r>
            <a:r>
              <a:rPr lang="en-US" sz="4400" b="1" dirty="0" smtClean="0">
                <a:solidFill>
                  <a:srgbClr val="C00000"/>
                </a:solidFill>
              </a:rPr>
              <a:t>UNIT 9:</a:t>
            </a:r>
            <a:r>
              <a:rPr lang="en-US" sz="4400" b="1" dirty="0" smtClean="0"/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CHOOSING A CAREER</a:t>
            </a:r>
          </a:p>
          <a:p>
            <a:r>
              <a:rPr lang="en-US" sz="3600" dirty="0" smtClean="0">
                <a:latin typeface="Baskerville Old Face" pitchFamily="18" charset="0"/>
              </a:rPr>
              <a:t>                    </a:t>
            </a:r>
            <a:r>
              <a:rPr lang="en-US" sz="3600" b="1" dirty="0" smtClean="0">
                <a:solidFill>
                  <a:srgbClr val="00B050"/>
                </a:solidFill>
                <a:latin typeface="Baskerville Old Face" pitchFamily="18" charset="0"/>
              </a:rPr>
              <a:t>Lesson 5: Listening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Baskerville Old Face" pitchFamily="18" charset="0"/>
              </a:rPr>
              <a:t>           </a:t>
            </a:r>
            <a:r>
              <a:rPr lang="en-US" sz="3600" b="1" dirty="0" smtClean="0">
                <a:solidFill>
                  <a:srgbClr val="FF0000"/>
                </a:solidFill>
                <a:latin typeface="Baskerville Old Face" pitchFamily="18" charset="0"/>
              </a:rPr>
              <a:t>Positive and negative points of career</a:t>
            </a:r>
            <a:endParaRPr lang="en-US" sz="36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pic>
        <p:nvPicPr>
          <p:cNvPr id="2052" name="Picture 4" descr="C:\Users\Admin\Desktop\wxdgqwzu4dbitfddgoz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590801"/>
            <a:ext cx="4343400" cy="4267200"/>
          </a:xfrm>
          <a:prstGeom prst="rect">
            <a:avLst/>
          </a:prstGeom>
          <a:noFill/>
        </p:spPr>
      </p:pic>
      <p:pic>
        <p:nvPicPr>
          <p:cNvPr id="2054" name="Picture 6" descr="C:\Users\Admin\Desktop\Air-steward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44958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Task 1.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What jobs do the people in the pictures do? Write down the job under each picture.</a:t>
            </a:r>
            <a:r>
              <a:rPr lang="en-US" sz="2800" dirty="0" smtClean="0">
                <a:solidFill>
                  <a:srgbClr val="0070C0"/>
                </a:solidFill>
              </a:rPr>
              <a:t>  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Admin\Desktop\unit-9-hinh-15-ta-12-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1"/>
            <a:ext cx="9144000" cy="2667000"/>
          </a:xfrm>
          <a:prstGeom prst="rect">
            <a:avLst/>
          </a:prstGeom>
          <a:noFill/>
        </p:spPr>
      </p:pic>
      <p:pic>
        <p:nvPicPr>
          <p:cNvPr id="4101" name="Picture 5" descr="C:\Users\Admin\Desktop\beautiful-doctor-who-can-be-both-dentist-surgeon-beauty-doctor_42416-1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2400"/>
            <a:ext cx="2819400" cy="2057400"/>
          </a:xfrm>
          <a:prstGeom prst="rect">
            <a:avLst/>
          </a:prstGeom>
          <a:noFill/>
        </p:spPr>
      </p:pic>
      <p:pic>
        <p:nvPicPr>
          <p:cNvPr id="4102" name="Picture 6" descr="C:\Users\Admin\Desktop\5(3)-compress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962400"/>
            <a:ext cx="2743200" cy="2057400"/>
          </a:xfrm>
          <a:prstGeom prst="rect">
            <a:avLst/>
          </a:prstGeom>
          <a:noFill/>
        </p:spPr>
      </p:pic>
      <p:pic>
        <p:nvPicPr>
          <p:cNvPr id="4103" name="Picture 7" descr="C:\Users\Admin\Desktop\quyen-loi-khi-thuc-hien-nghia-vu-cong-an_04091339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7450" y="3962401"/>
            <a:ext cx="287655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6172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4________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6172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5________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6172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6________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124200"/>
            <a:ext cx="24384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1.</a:t>
            </a:r>
            <a:r>
              <a:rPr lang="en-US" sz="2000" dirty="0" smtClean="0">
                <a:solidFill>
                  <a:schemeClr val="tx1"/>
                </a:solidFill>
              </a:rPr>
              <a:t> Medical researcher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3124200"/>
            <a:ext cx="24384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2.</a:t>
            </a:r>
            <a:r>
              <a:rPr lang="en-US" sz="2000" dirty="0" smtClean="0">
                <a:solidFill>
                  <a:schemeClr val="tx1"/>
                </a:solidFill>
              </a:rPr>
              <a:t> Flight attendant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24600" y="3124200"/>
            <a:ext cx="24384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3.</a:t>
            </a:r>
            <a:r>
              <a:rPr lang="en-US" sz="2000" dirty="0" smtClean="0">
                <a:solidFill>
                  <a:schemeClr val="tx1"/>
                </a:solidFill>
              </a:rPr>
              <a:t> TV journalist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6172200"/>
            <a:ext cx="24384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4.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Doctor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6172200"/>
            <a:ext cx="24384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Teacher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6172200"/>
            <a:ext cx="24384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6</a:t>
            </a:r>
            <a:r>
              <a:rPr lang="en-US" sz="2000" b="1" smtClean="0">
                <a:solidFill>
                  <a:srgbClr val="FF0000"/>
                </a:solidFill>
              </a:rPr>
              <a:t>.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Police officer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inh-nen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22860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Berlin Sans FB Demi" pitchFamily="34" charset="0"/>
              </a:rPr>
              <a:t>Vocabulary</a:t>
            </a:r>
            <a:endParaRPr lang="en-US" sz="9600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423</Words>
  <Application>Microsoft Office PowerPoint</Application>
  <PresentationFormat>On-screen Show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39</cp:revision>
  <dcterms:created xsi:type="dcterms:W3CDTF">2020-03-08T09:50:08Z</dcterms:created>
  <dcterms:modified xsi:type="dcterms:W3CDTF">2020-03-10T09:10:30Z</dcterms:modified>
</cp:coreProperties>
</file>